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62" r:id="rId9"/>
    <p:sldId id="263" r:id="rId10"/>
    <p:sldId id="278" r:id="rId11"/>
    <p:sldId id="279" r:id="rId12"/>
    <p:sldId id="264" r:id="rId13"/>
    <p:sldId id="280" r:id="rId14"/>
    <p:sldId id="266" r:id="rId15"/>
    <p:sldId id="267" r:id="rId16"/>
    <p:sldId id="268" r:id="rId17"/>
    <p:sldId id="269" r:id="rId18"/>
    <p:sldId id="270" r:id="rId19"/>
    <p:sldId id="265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928693"/>
          </a:xfrm>
        </p:spPr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714488"/>
            <a:ext cx="8358246" cy="4610120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              </a:t>
            </a:r>
            <a:r>
              <a:rPr lang="ru-RU" dirty="0" smtClean="0">
                <a:solidFill>
                  <a:schemeClr val="tx1"/>
                </a:solidFill>
              </a:rPr>
              <a:t>Лабораторное занятие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  Тема: ДИАНОСТИКА И МЕРОПРИЯТИЯ ПРИ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                             ПАСТЕРЕЛЛЕЗЕ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&amp;Pcy;&amp;ocy;&amp;khcy;&amp;ocy;&amp;zhcy;&amp;iecy;&amp;iecy; &amp;icy;&amp;zcy;&amp;ocy;&amp;bcy;&amp;rcy;&amp;acy;&amp;zhcy;&amp;iecy;&amp;ncy;&amp;icy;&amp;iecy;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4970" y="2424112"/>
            <a:ext cx="581406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&amp;Pcy;&amp;ocy;&amp;khcy;&amp;ocy;&amp;zhcy;&amp;iecy;&amp;iecy; &amp;icy;&amp;zcy;&amp;ocy;&amp;bcy;&amp;rcy;&amp;acy;&amp;zhcy;&amp;iecy;&amp;ncy;&amp;icy;&amp;iecy;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4970" y="1807210"/>
            <a:ext cx="5814060" cy="324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/>
              <a:t>Лабораторная диагностика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    включает:</a:t>
            </a:r>
          </a:p>
          <a:p>
            <a:pPr>
              <a:buNone/>
            </a:pPr>
            <a:r>
              <a:rPr lang="ru-RU" dirty="0" smtClean="0"/>
              <a:t>   - микроскопию мазков-отпечатков,</a:t>
            </a:r>
          </a:p>
          <a:p>
            <a:pPr>
              <a:buNone/>
            </a:pPr>
            <a:r>
              <a:rPr lang="ru-RU" dirty="0" smtClean="0"/>
              <a:t>   - выделение культур </a:t>
            </a:r>
            <a:r>
              <a:rPr lang="ru-RU" dirty="0" err="1" smtClean="0"/>
              <a:t>пастерелл</a:t>
            </a:r>
            <a:r>
              <a:rPr lang="ru-RU" dirty="0" smtClean="0"/>
              <a:t> и их </a:t>
            </a:r>
            <a:r>
              <a:rPr lang="ru-RU" dirty="0" err="1" smtClean="0"/>
              <a:t>иденти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фикацию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  - </a:t>
            </a:r>
            <a:r>
              <a:rPr lang="ru-RU" dirty="0" err="1" smtClean="0"/>
              <a:t>биопробу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nsau.edu.ru/images/vetfac/images/ebooks/microbiology/stu/micro/pict/paster3_l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89125" y="500043"/>
            <a:ext cx="2468561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://howmed.net/wp-content/uploads/2013/08/Pasteurella-multocida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714489"/>
            <a:ext cx="328614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a.abcnews.com/images/Health/GTY_plague_kab_150806_12x5_1600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1" y="3286124"/>
            <a:ext cx="314327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От больных </a:t>
            </a:r>
            <a:r>
              <a:rPr lang="ru-RU" dirty="0" err="1" smtClean="0"/>
              <a:t>ж-х</a:t>
            </a:r>
            <a:r>
              <a:rPr lang="ru-RU" dirty="0" smtClean="0"/>
              <a:t> в лабораторию направляют</a:t>
            </a:r>
          </a:p>
          <a:p>
            <a:pPr>
              <a:buNone/>
            </a:pPr>
            <a:r>
              <a:rPr lang="ru-RU" dirty="0" smtClean="0"/>
              <a:t>кровь и носовую слизь (прижизненная </a:t>
            </a:r>
            <a:r>
              <a:rPr lang="ru-RU" dirty="0" err="1" smtClean="0"/>
              <a:t>диаг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ностика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   От павших или в/убитых </a:t>
            </a:r>
            <a:r>
              <a:rPr lang="ru-RU" dirty="0" err="1" smtClean="0"/>
              <a:t>ж-х</a:t>
            </a:r>
            <a:r>
              <a:rPr lang="ru-RU" dirty="0" smtClean="0"/>
              <a:t> для </a:t>
            </a:r>
            <a:r>
              <a:rPr lang="ru-RU" dirty="0" err="1" smtClean="0"/>
              <a:t>исследова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ния</a:t>
            </a:r>
            <a:r>
              <a:rPr lang="ru-RU" dirty="0" smtClean="0"/>
              <a:t> посылают: </a:t>
            </a:r>
            <a:r>
              <a:rPr lang="ru-RU" dirty="0" err="1" smtClean="0"/>
              <a:t>сердце,кусочки</a:t>
            </a:r>
            <a:r>
              <a:rPr lang="ru-RU" dirty="0" smtClean="0"/>
              <a:t> легких, печени</a:t>
            </a:r>
          </a:p>
          <a:p>
            <a:pPr>
              <a:buNone/>
            </a:pPr>
            <a:r>
              <a:rPr lang="ru-RU" dirty="0" smtClean="0"/>
              <a:t>селезенки, почки, </a:t>
            </a:r>
            <a:r>
              <a:rPr lang="ru-RU" dirty="0" err="1" smtClean="0"/>
              <a:t>лимфоузлы</a:t>
            </a:r>
            <a:r>
              <a:rPr lang="ru-RU" dirty="0" smtClean="0"/>
              <a:t>, трубчатую </a:t>
            </a:r>
          </a:p>
          <a:p>
            <a:pPr>
              <a:buNone/>
            </a:pPr>
            <a:r>
              <a:rPr lang="ru-RU" dirty="0" smtClean="0"/>
              <a:t>кость (посмертная диагностика).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Для диагностики </a:t>
            </a:r>
            <a:r>
              <a:rPr lang="ru-RU" dirty="0" err="1" smtClean="0"/>
              <a:t>пастереллеза</a:t>
            </a:r>
            <a:r>
              <a:rPr lang="ru-RU" dirty="0" smtClean="0"/>
              <a:t> у птиц направляют кроме свежих трупов, 5-6 живых птиц с явными признаками болезни. Больных птиц убивают в лаборатории и делают высевы из костного мозга, сердца, печени и селезенки.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Диагноз считают установленным при:</a:t>
            </a:r>
          </a:p>
          <a:p>
            <a:pPr>
              <a:buFontTx/>
              <a:buChar char="-"/>
            </a:pPr>
            <a:r>
              <a:rPr lang="ru-RU" dirty="0" smtClean="0"/>
              <a:t>Выделении из </a:t>
            </a:r>
            <a:r>
              <a:rPr lang="ru-RU" dirty="0" err="1" smtClean="0"/>
              <a:t>патматериала</a:t>
            </a:r>
            <a:r>
              <a:rPr lang="ru-RU" dirty="0" smtClean="0"/>
              <a:t> культуры со  </a:t>
            </a:r>
          </a:p>
          <a:p>
            <a:pPr>
              <a:buNone/>
            </a:pPr>
            <a:r>
              <a:rPr lang="ru-RU" dirty="0" smtClean="0"/>
              <a:t>свойствами для возбудителя </a:t>
            </a:r>
            <a:r>
              <a:rPr lang="ru-RU" dirty="0" err="1" smtClean="0"/>
              <a:t>пастереллеза</a:t>
            </a:r>
            <a:r>
              <a:rPr lang="ru-RU" dirty="0" smtClean="0"/>
              <a:t>, и</a:t>
            </a:r>
          </a:p>
          <a:p>
            <a:pPr>
              <a:buNone/>
            </a:pPr>
            <a:r>
              <a:rPr lang="ru-RU" dirty="0" smtClean="0"/>
              <a:t>установления ее патогенности на </a:t>
            </a:r>
            <a:r>
              <a:rPr lang="ru-RU" dirty="0" err="1" smtClean="0"/>
              <a:t>лаборатор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ных</a:t>
            </a:r>
            <a:r>
              <a:rPr lang="ru-RU" dirty="0" smtClean="0"/>
              <a:t> </a:t>
            </a:r>
            <a:r>
              <a:rPr lang="ru-RU" dirty="0" err="1" smtClean="0"/>
              <a:t>ж-х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-гибели хотя бы одного лаб. </a:t>
            </a:r>
            <a:r>
              <a:rPr lang="ru-RU" dirty="0" err="1" smtClean="0"/>
              <a:t>ж-го</a:t>
            </a:r>
            <a:r>
              <a:rPr lang="ru-RU" dirty="0" smtClean="0"/>
              <a:t> из 2-х </a:t>
            </a:r>
            <a:r>
              <a:rPr lang="ru-RU" dirty="0" err="1" smtClean="0"/>
              <a:t>зара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женных</a:t>
            </a:r>
            <a:r>
              <a:rPr lang="ru-RU" dirty="0" smtClean="0"/>
              <a:t> и выделения из его органов культуры</a:t>
            </a:r>
          </a:p>
          <a:p>
            <a:pPr>
              <a:buNone/>
            </a:pPr>
            <a:r>
              <a:rPr lang="ru-RU" dirty="0" smtClean="0"/>
              <a:t>возбудителя </a:t>
            </a:r>
            <a:r>
              <a:rPr lang="ru-RU" dirty="0" err="1" smtClean="0"/>
              <a:t>пастереллеза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Для предупреждения заболевания </a:t>
            </a:r>
            <a:r>
              <a:rPr lang="ru-RU" dirty="0" err="1" smtClean="0"/>
              <a:t>ж-х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пастереллезом</a:t>
            </a:r>
            <a:r>
              <a:rPr lang="ru-RU" dirty="0" smtClean="0"/>
              <a:t> необходимо обеспечить вы-</a:t>
            </a:r>
          </a:p>
          <a:p>
            <a:pPr>
              <a:buNone/>
            </a:pPr>
            <a:r>
              <a:rPr lang="ru-RU" dirty="0" err="1" smtClean="0"/>
              <a:t>полнение</a:t>
            </a:r>
            <a:r>
              <a:rPr lang="ru-RU" dirty="0" smtClean="0"/>
              <a:t> следующих мероприятий.</a:t>
            </a:r>
          </a:p>
          <a:p>
            <a:pPr>
              <a:buFontTx/>
              <a:buChar char="-"/>
            </a:pPr>
            <a:r>
              <a:rPr lang="ru-RU" dirty="0" smtClean="0"/>
              <a:t>всех ввозимых в </a:t>
            </a:r>
            <a:r>
              <a:rPr lang="ru-RU" dirty="0" err="1" smtClean="0"/>
              <a:t>хоз-во</a:t>
            </a:r>
            <a:r>
              <a:rPr lang="ru-RU" dirty="0" smtClean="0"/>
              <a:t> </a:t>
            </a:r>
            <a:r>
              <a:rPr lang="ru-RU" dirty="0" err="1" smtClean="0"/>
              <a:t>ж-х</a:t>
            </a:r>
            <a:r>
              <a:rPr lang="ru-RU" dirty="0" smtClean="0"/>
              <a:t> выдерживают в </a:t>
            </a:r>
          </a:p>
          <a:p>
            <a:pPr>
              <a:buNone/>
            </a:pPr>
            <a:r>
              <a:rPr lang="ru-RU" dirty="0" smtClean="0"/>
              <a:t>30 </a:t>
            </a:r>
            <a:r>
              <a:rPr lang="ru-RU" dirty="0" err="1" smtClean="0"/>
              <a:t>дн</a:t>
            </a:r>
            <a:r>
              <a:rPr lang="ru-RU" dirty="0" smtClean="0"/>
              <a:t>. профилактическом карантине;</a:t>
            </a:r>
          </a:p>
          <a:p>
            <a:pPr>
              <a:buFontTx/>
              <a:buChar char="-"/>
            </a:pPr>
            <a:r>
              <a:rPr lang="ru-RU" dirty="0" smtClean="0"/>
              <a:t>Комплектуют стадо </a:t>
            </a:r>
            <a:r>
              <a:rPr lang="ru-RU" dirty="0" err="1" smtClean="0"/>
              <a:t>ж-ми</a:t>
            </a:r>
            <a:r>
              <a:rPr lang="ru-RU" dirty="0" smtClean="0"/>
              <a:t> из </a:t>
            </a:r>
            <a:r>
              <a:rPr lang="ru-RU" dirty="0" err="1" smtClean="0"/>
              <a:t>хоз-в</a:t>
            </a:r>
            <a:r>
              <a:rPr lang="ru-RU" dirty="0" smtClean="0"/>
              <a:t>, </a:t>
            </a:r>
            <a:r>
              <a:rPr lang="ru-RU" dirty="0" err="1" smtClean="0"/>
              <a:t>благопо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лучных по инфекционным болезням;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- не допускают контакта </a:t>
            </a:r>
            <a:r>
              <a:rPr lang="ru-RU" dirty="0" err="1" smtClean="0"/>
              <a:t>ж-х</a:t>
            </a:r>
            <a:r>
              <a:rPr lang="ru-RU" dirty="0" smtClean="0"/>
              <a:t> общественного</a:t>
            </a:r>
          </a:p>
          <a:p>
            <a:pPr>
              <a:buNone/>
            </a:pPr>
            <a:r>
              <a:rPr lang="ru-RU" dirty="0" smtClean="0"/>
              <a:t>и частного секторов;</a:t>
            </a:r>
          </a:p>
          <a:p>
            <a:pPr>
              <a:buFontTx/>
              <a:buChar char="-"/>
            </a:pPr>
            <a:r>
              <a:rPr lang="ru-RU" dirty="0" smtClean="0"/>
              <a:t>На фермах оборудуют санпропускники и </a:t>
            </a:r>
          </a:p>
          <a:p>
            <a:pPr>
              <a:buNone/>
            </a:pPr>
            <a:r>
              <a:rPr lang="ru-RU" dirty="0" smtClean="0"/>
              <a:t>обеспечивают обслуживающий персонал </a:t>
            </a:r>
          </a:p>
          <a:p>
            <a:pPr>
              <a:buNone/>
            </a:pPr>
            <a:r>
              <a:rPr lang="ru-RU" dirty="0" smtClean="0"/>
              <a:t>сменной одеждой и обувью;</a:t>
            </a:r>
          </a:p>
          <a:p>
            <a:pPr>
              <a:buFontTx/>
              <a:buChar char="-"/>
            </a:pPr>
            <a:r>
              <a:rPr lang="ru-RU" dirty="0" smtClean="0"/>
              <a:t>На пастбище проводят мелиоративные </a:t>
            </a:r>
            <a:r>
              <a:rPr lang="ru-RU" dirty="0" err="1" smtClean="0"/>
              <a:t>ра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боты т. к. возбудитель </a:t>
            </a:r>
            <a:r>
              <a:rPr lang="ru-RU" dirty="0" err="1" smtClean="0"/>
              <a:t>пастереллеза</a:t>
            </a:r>
            <a:r>
              <a:rPr lang="ru-RU" dirty="0" smtClean="0"/>
              <a:t> в </a:t>
            </a:r>
            <a:r>
              <a:rPr lang="ru-RU" dirty="0" err="1" smtClean="0"/>
              <a:t>заболо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ченных</a:t>
            </a:r>
            <a:r>
              <a:rPr lang="ru-RU" dirty="0" smtClean="0"/>
              <a:t> местах сохраняется до 6 </a:t>
            </a:r>
            <a:r>
              <a:rPr lang="ru-RU" dirty="0" err="1" smtClean="0"/>
              <a:t>мес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В неблагополучных по </a:t>
            </a:r>
            <a:r>
              <a:rPr lang="ru-RU" dirty="0" err="1" smtClean="0"/>
              <a:t>пастереллезу</a:t>
            </a:r>
            <a:r>
              <a:rPr lang="ru-RU" dirty="0" smtClean="0"/>
              <a:t> зонах </a:t>
            </a:r>
          </a:p>
          <a:p>
            <a:pPr>
              <a:buNone/>
            </a:pPr>
            <a:r>
              <a:rPr lang="ru-RU" dirty="0" smtClean="0"/>
              <a:t>проводить вакцинацию </a:t>
            </a:r>
            <a:r>
              <a:rPr lang="ru-RU" dirty="0" err="1" smtClean="0"/>
              <a:t>ж-х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err="1" smtClean="0"/>
              <a:t>хоз-ва</a:t>
            </a:r>
            <a:r>
              <a:rPr lang="ru-RU" dirty="0" smtClean="0"/>
              <a:t>, в которых был зарегистрирован пас-</a:t>
            </a:r>
          </a:p>
          <a:p>
            <a:pPr>
              <a:buNone/>
            </a:pPr>
            <a:r>
              <a:rPr lang="ru-RU" dirty="0" err="1" smtClean="0"/>
              <a:t>тереллез</a:t>
            </a:r>
            <a:r>
              <a:rPr lang="ru-RU" dirty="0" smtClean="0"/>
              <a:t>, в течении года комплектуют только</a:t>
            </a:r>
          </a:p>
          <a:p>
            <a:pPr>
              <a:buNone/>
            </a:pPr>
            <a:r>
              <a:rPr lang="ru-RU" dirty="0" smtClean="0"/>
              <a:t>вакцинированным поголовьем.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Пастереллез</a:t>
            </a:r>
            <a:r>
              <a:rPr lang="ru-RU" dirty="0" smtClean="0"/>
              <a:t> (</a:t>
            </a:r>
            <a:r>
              <a:rPr lang="en-US" dirty="0" err="1" smtClean="0"/>
              <a:t>Pasteurellosis</a:t>
            </a:r>
            <a:r>
              <a:rPr lang="ru-RU" dirty="0" smtClean="0"/>
              <a:t>; </a:t>
            </a:r>
            <a:r>
              <a:rPr lang="ru-RU" dirty="0" err="1" smtClean="0"/>
              <a:t>геморрагиче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ская</a:t>
            </a:r>
            <a:r>
              <a:rPr lang="ru-RU" dirty="0" smtClean="0"/>
              <a:t> септицемия) – инфекционная болезнь </a:t>
            </a:r>
          </a:p>
          <a:p>
            <a:pPr>
              <a:buNone/>
            </a:pPr>
            <a:r>
              <a:rPr lang="ru-RU" dirty="0" smtClean="0"/>
              <a:t>животных многих видов и птиц.</a:t>
            </a:r>
          </a:p>
          <a:p>
            <a:pPr>
              <a:buNone/>
            </a:pPr>
            <a:r>
              <a:rPr lang="ru-RU" dirty="0" smtClean="0"/>
              <a:t>   Возбудитель – бактерии рода </a:t>
            </a:r>
            <a:r>
              <a:rPr lang="en-US" dirty="0" err="1" smtClean="0"/>
              <a:t>Pasteurella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Pasteurella</a:t>
            </a:r>
            <a:r>
              <a:rPr lang="en-US" dirty="0" smtClean="0"/>
              <a:t> </a:t>
            </a:r>
            <a:r>
              <a:rPr lang="en-US" dirty="0" err="1" smtClean="0"/>
              <a:t>multocida</a:t>
            </a:r>
            <a:r>
              <a:rPr lang="ru-RU" dirty="0" smtClean="0"/>
              <a:t>.</a:t>
            </a:r>
            <a:r>
              <a:rPr lang="en-US" dirty="0" smtClean="0"/>
              <a:t>  P</a:t>
            </a:r>
            <a:r>
              <a:rPr lang="ru-RU" dirty="0" smtClean="0"/>
              <a:t>.</a:t>
            </a:r>
            <a:r>
              <a:rPr lang="en-US" dirty="0" smtClean="0"/>
              <a:t>  </a:t>
            </a:r>
            <a:r>
              <a:rPr lang="en-US" dirty="0" err="1" smtClean="0"/>
              <a:t>haemolytica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Больным животным вводят гипериммунную</a:t>
            </a:r>
          </a:p>
          <a:p>
            <a:pPr>
              <a:buNone/>
            </a:pPr>
            <a:r>
              <a:rPr lang="ru-RU" dirty="0" smtClean="0"/>
              <a:t>сыворотку против </a:t>
            </a:r>
            <a:r>
              <a:rPr lang="ru-RU" dirty="0" err="1" smtClean="0"/>
              <a:t>пастереллеза</a:t>
            </a:r>
            <a:r>
              <a:rPr lang="ru-RU" dirty="0" smtClean="0"/>
              <a:t> в лечебной </a:t>
            </a:r>
          </a:p>
          <a:p>
            <a:pPr>
              <a:buNone/>
            </a:pPr>
            <a:r>
              <a:rPr lang="ru-RU" dirty="0" smtClean="0"/>
              <a:t>дозе и один из антибиотиков (</a:t>
            </a:r>
            <a:r>
              <a:rPr lang="ru-RU" dirty="0" err="1" smtClean="0"/>
              <a:t>террамицин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err="1" smtClean="0"/>
              <a:t>окситетрациклин</a:t>
            </a:r>
            <a:r>
              <a:rPr lang="ru-RU" dirty="0" smtClean="0"/>
              <a:t>, биомицин, хлортетрациклин,</a:t>
            </a:r>
          </a:p>
          <a:p>
            <a:pPr>
              <a:buNone/>
            </a:pPr>
            <a:r>
              <a:rPr lang="ru-RU" dirty="0" smtClean="0"/>
              <a:t> тетрациклин, стрептомицин, </a:t>
            </a:r>
            <a:r>
              <a:rPr lang="ru-RU" dirty="0" err="1" smtClean="0"/>
              <a:t>левомицетин</a:t>
            </a:r>
            <a:r>
              <a:rPr lang="ru-RU" dirty="0" smtClean="0"/>
              <a:t>),</a:t>
            </a:r>
          </a:p>
          <a:p>
            <a:pPr>
              <a:buNone/>
            </a:pPr>
            <a:r>
              <a:rPr lang="ru-RU" dirty="0" smtClean="0"/>
              <a:t> препараты пролонгированного действия</a:t>
            </a:r>
          </a:p>
          <a:p>
            <a:pPr>
              <a:buNone/>
            </a:pPr>
            <a:r>
              <a:rPr lang="ru-RU" dirty="0" smtClean="0"/>
              <a:t>(</a:t>
            </a:r>
            <a:r>
              <a:rPr lang="ru-RU" dirty="0" err="1" smtClean="0"/>
              <a:t>дибиомицин</a:t>
            </a:r>
            <a:r>
              <a:rPr lang="ru-RU" dirty="0" smtClean="0"/>
              <a:t>, </a:t>
            </a:r>
            <a:r>
              <a:rPr lang="ru-RU" dirty="0" err="1" smtClean="0"/>
              <a:t>дитетрациклин</a:t>
            </a:r>
            <a:r>
              <a:rPr lang="ru-RU" dirty="0" smtClean="0"/>
              <a:t>, бициллин-3)</a:t>
            </a:r>
          </a:p>
          <a:p>
            <a:pPr>
              <a:buNone/>
            </a:pPr>
            <a:r>
              <a:rPr lang="ru-RU" dirty="0" smtClean="0"/>
              <a:t>используют патогенетические и </a:t>
            </a:r>
            <a:r>
              <a:rPr lang="ru-RU" dirty="0" err="1" smtClean="0"/>
              <a:t>симптомати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ческие</a:t>
            </a:r>
            <a:r>
              <a:rPr lang="ru-RU" dirty="0" smtClean="0"/>
              <a:t> средства.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Меры борьбы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При установлении </a:t>
            </a:r>
            <a:r>
              <a:rPr lang="ru-RU" dirty="0" err="1" smtClean="0"/>
              <a:t>пастереллеза</a:t>
            </a:r>
            <a:r>
              <a:rPr lang="ru-RU" dirty="0" smtClean="0"/>
              <a:t> </a:t>
            </a:r>
            <a:r>
              <a:rPr lang="ru-RU" dirty="0" err="1" smtClean="0"/>
              <a:t>хоз-во</a:t>
            </a:r>
            <a:r>
              <a:rPr lang="ru-RU" dirty="0" smtClean="0"/>
              <a:t>(</a:t>
            </a:r>
            <a:r>
              <a:rPr lang="ru-RU" dirty="0" err="1" smtClean="0"/>
              <a:t>фер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му</a:t>
            </a:r>
            <a:r>
              <a:rPr lang="ru-RU" dirty="0" smtClean="0"/>
              <a:t>) объявляют неблагополучной и вводят </a:t>
            </a:r>
          </a:p>
          <a:p>
            <a:pPr>
              <a:buNone/>
            </a:pPr>
            <a:r>
              <a:rPr lang="ru-RU" dirty="0" smtClean="0"/>
              <a:t>ограничения.</a:t>
            </a:r>
          </a:p>
          <a:p>
            <a:pPr>
              <a:buNone/>
            </a:pPr>
            <a:r>
              <a:rPr lang="ru-RU" dirty="0" smtClean="0"/>
              <a:t>    По условиям ограничений запрещается:</a:t>
            </a:r>
          </a:p>
          <a:p>
            <a:pPr>
              <a:buNone/>
            </a:pPr>
            <a:r>
              <a:rPr lang="ru-RU" dirty="0" smtClean="0"/>
              <a:t>-ввозить (вывозить)из </a:t>
            </a:r>
            <a:r>
              <a:rPr lang="ru-RU" dirty="0" err="1" smtClean="0"/>
              <a:t>хоз-ва</a:t>
            </a:r>
            <a:r>
              <a:rPr lang="ru-RU" dirty="0" smtClean="0"/>
              <a:t> </a:t>
            </a:r>
            <a:r>
              <a:rPr lang="ru-RU" dirty="0" err="1" smtClean="0"/>
              <a:t>ж-х</a:t>
            </a:r>
            <a:r>
              <a:rPr lang="ru-RU" dirty="0" smtClean="0"/>
              <a:t>, за </a:t>
            </a:r>
            <a:r>
              <a:rPr lang="ru-RU" dirty="0" err="1" smtClean="0"/>
              <a:t>исключе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нием</a:t>
            </a:r>
            <a:r>
              <a:rPr lang="ru-RU" dirty="0" smtClean="0"/>
              <a:t> вывоза на </a:t>
            </a:r>
            <a:r>
              <a:rPr lang="ru-RU" dirty="0" err="1" smtClean="0"/>
              <a:t>мясомбинат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перегруппировывать, проводить </a:t>
            </a:r>
            <a:r>
              <a:rPr lang="ru-RU" dirty="0" err="1" smtClean="0"/>
              <a:t>хирургиче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ские</a:t>
            </a:r>
            <a:r>
              <a:rPr lang="ru-RU" dirty="0" smtClean="0"/>
              <a:t> операции и вакцинации </a:t>
            </a:r>
            <a:r>
              <a:rPr lang="ru-RU" dirty="0" err="1" smtClean="0"/>
              <a:t>ж-х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 smtClean="0"/>
              <a:t>Выпасать </a:t>
            </a:r>
            <a:r>
              <a:rPr lang="ru-RU" dirty="0" err="1" smtClean="0"/>
              <a:t>ж-х</a:t>
            </a:r>
            <a:r>
              <a:rPr lang="ru-RU" dirty="0" smtClean="0"/>
              <a:t> из </a:t>
            </a:r>
            <a:r>
              <a:rPr lang="ru-RU" dirty="0" err="1" smtClean="0"/>
              <a:t>наблагополучных</a:t>
            </a:r>
            <a:r>
              <a:rPr lang="ru-RU" dirty="0" smtClean="0"/>
              <a:t> групп и </a:t>
            </a:r>
          </a:p>
          <a:p>
            <a:pPr>
              <a:buNone/>
            </a:pPr>
            <a:r>
              <a:rPr lang="ru-RU" dirty="0" smtClean="0"/>
              <a:t>поить их из открытых водоемов;</a:t>
            </a:r>
          </a:p>
          <a:p>
            <a:pPr>
              <a:buFontTx/>
              <a:buChar char="-"/>
            </a:pPr>
            <a:r>
              <a:rPr lang="ru-RU" dirty="0" smtClean="0"/>
              <a:t>Реализовывать молоко от больных </a:t>
            </a:r>
            <a:r>
              <a:rPr lang="ru-RU" dirty="0" err="1" smtClean="0"/>
              <a:t>ж-х</a:t>
            </a:r>
            <a:r>
              <a:rPr lang="ru-RU" dirty="0" smtClean="0"/>
              <a:t>. Мо-</a:t>
            </a:r>
          </a:p>
          <a:p>
            <a:pPr>
              <a:buNone/>
            </a:pPr>
            <a:r>
              <a:rPr lang="ru-RU" dirty="0" smtClean="0"/>
              <a:t>локо пастеризуют 5 мин при 90 С и </a:t>
            </a:r>
            <a:r>
              <a:rPr lang="ru-RU" dirty="0" err="1" smtClean="0"/>
              <a:t>использу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ют в корм </a:t>
            </a:r>
            <a:r>
              <a:rPr lang="ru-RU" dirty="0" err="1" smtClean="0"/>
              <a:t>ж-м</a:t>
            </a:r>
            <a:r>
              <a:rPr lang="ru-RU" dirty="0" smtClean="0"/>
              <a:t>. Молоко от здоровых коров </a:t>
            </a:r>
          </a:p>
          <a:p>
            <a:pPr>
              <a:buNone/>
            </a:pPr>
            <a:r>
              <a:rPr lang="ru-RU" dirty="0" smtClean="0"/>
              <a:t>используют без ограничений.</a:t>
            </a:r>
          </a:p>
          <a:p>
            <a:pPr>
              <a:buFontTx/>
              <a:buChar char="-"/>
            </a:pPr>
            <a:r>
              <a:rPr lang="ru-RU" dirty="0" smtClean="0"/>
              <a:t>Выносить с неблагополучных ферм корма,</a:t>
            </a:r>
          </a:p>
          <a:p>
            <a:pPr>
              <a:buNone/>
            </a:pPr>
            <a:r>
              <a:rPr lang="ru-RU" dirty="0" smtClean="0"/>
              <a:t>инвентарь, оборудование и т.д.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В эпизоотическом очаге проводят:</a:t>
            </a:r>
          </a:p>
          <a:p>
            <a:pPr marL="514350" indent="-514350">
              <a:buAutoNum type="arabicParenR"/>
            </a:pPr>
            <a:r>
              <a:rPr lang="ru-RU" dirty="0" smtClean="0"/>
              <a:t>Клинический осмотр и термометрию всех</a:t>
            </a:r>
          </a:p>
          <a:p>
            <a:pPr marL="514350" indent="-514350">
              <a:buNone/>
            </a:pPr>
            <a:r>
              <a:rPr lang="ru-RU" dirty="0" err="1" smtClean="0"/>
              <a:t>ж-х</a:t>
            </a:r>
            <a:r>
              <a:rPr lang="ru-RU" dirty="0" smtClean="0"/>
              <a:t> неблагополучной группы;</a:t>
            </a:r>
          </a:p>
          <a:p>
            <a:pPr marL="514350" indent="-514350">
              <a:buNone/>
            </a:pPr>
            <a:r>
              <a:rPr lang="ru-RU" dirty="0" smtClean="0"/>
              <a:t>2) Больных и подозреваемых в заболевании </a:t>
            </a:r>
            <a:r>
              <a:rPr lang="ru-RU" dirty="0" err="1" smtClean="0"/>
              <a:t>ж-х</a:t>
            </a:r>
            <a:r>
              <a:rPr lang="ru-RU" dirty="0" smtClean="0"/>
              <a:t>  изолируют и лечат.</a:t>
            </a:r>
          </a:p>
          <a:p>
            <a:pPr marL="514350" indent="-514350">
              <a:buNone/>
            </a:pPr>
            <a:r>
              <a:rPr lang="ru-RU" dirty="0" smtClean="0"/>
              <a:t>3)Клинически здоровых </a:t>
            </a:r>
            <a:r>
              <a:rPr lang="ru-RU" dirty="0" err="1" smtClean="0"/>
              <a:t>ж-х</a:t>
            </a:r>
            <a:r>
              <a:rPr lang="ru-RU" dirty="0" smtClean="0"/>
              <a:t> прививают про-</a:t>
            </a:r>
          </a:p>
          <a:p>
            <a:pPr marL="514350" indent="-514350">
              <a:buNone/>
            </a:pPr>
            <a:r>
              <a:rPr lang="ru-RU" dirty="0" err="1" smtClean="0"/>
              <a:t>тив</a:t>
            </a:r>
            <a:r>
              <a:rPr lang="ru-RU" dirty="0" smtClean="0"/>
              <a:t> </a:t>
            </a:r>
            <a:r>
              <a:rPr lang="ru-RU" dirty="0" err="1" smtClean="0"/>
              <a:t>пастереллеза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В помещении где содержатся больные </a:t>
            </a:r>
            <a:r>
              <a:rPr lang="ru-RU" dirty="0" err="1" smtClean="0"/>
              <a:t>ж-е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дезинфекцию проводят ежедневно.</a:t>
            </a:r>
          </a:p>
          <a:p>
            <a:pPr>
              <a:buNone/>
            </a:pPr>
            <a:r>
              <a:rPr lang="ru-RU" dirty="0" smtClean="0"/>
              <a:t> 10-20% </a:t>
            </a:r>
            <a:r>
              <a:rPr lang="ru-RU" dirty="0" err="1" smtClean="0"/>
              <a:t>свежегашенной</a:t>
            </a:r>
            <a:r>
              <a:rPr lang="ru-RU" dirty="0" smtClean="0"/>
              <a:t> известью,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err="1" smtClean="0"/>
              <a:t>ра-ром</a:t>
            </a:r>
            <a:r>
              <a:rPr lang="ru-RU" dirty="0" smtClean="0"/>
              <a:t> хлорной извести, 2% активного хлора</a:t>
            </a:r>
          </a:p>
          <a:p>
            <a:pPr>
              <a:buNone/>
            </a:pPr>
            <a:r>
              <a:rPr lang="ru-RU" dirty="0" smtClean="0"/>
              <a:t>  2% </a:t>
            </a:r>
            <a:r>
              <a:rPr lang="ru-RU" dirty="0" err="1" smtClean="0"/>
              <a:t>р-ром</a:t>
            </a:r>
            <a:r>
              <a:rPr lang="ru-RU" dirty="0" smtClean="0"/>
              <a:t> </a:t>
            </a:r>
            <a:r>
              <a:rPr lang="ru-RU" dirty="0" err="1" smtClean="0"/>
              <a:t>гидроксида</a:t>
            </a:r>
            <a:r>
              <a:rPr lang="ru-RU" dirty="0" smtClean="0"/>
              <a:t> натрия,</a:t>
            </a:r>
          </a:p>
          <a:p>
            <a:pPr>
              <a:buNone/>
            </a:pPr>
            <a:r>
              <a:rPr lang="ru-RU" dirty="0" smtClean="0"/>
              <a:t>  3% </a:t>
            </a:r>
            <a:r>
              <a:rPr lang="ru-RU" dirty="0" err="1" smtClean="0"/>
              <a:t>ра-ром</a:t>
            </a:r>
            <a:r>
              <a:rPr lang="ru-RU" dirty="0" smtClean="0"/>
              <a:t> </a:t>
            </a:r>
            <a:r>
              <a:rPr lang="ru-RU" dirty="0" err="1" smtClean="0"/>
              <a:t>креалина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 0,5% </a:t>
            </a:r>
            <a:r>
              <a:rPr lang="ru-RU" dirty="0" err="1" smtClean="0"/>
              <a:t>ра-ром</a:t>
            </a:r>
            <a:r>
              <a:rPr lang="ru-RU" dirty="0" smtClean="0"/>
              <a:t> формальдегида.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Трупы </a:t>
            </a:r>
            <a:r>
              <a:rPr lang="ru-RU" dirty="0" err="1" smtClean="0"/>
              <a:t>ж-х</a:t>
            </a:r>
            <a:r>
              <a:rPr lang="ru-RU" dirty="0" smtClean="0"/>
              <a:t> сжигают или обеззараживают в </a:t>
            </a:r>
          </a:p>
          <a:p>
            <a:pPr>
              <a:buNone/>
            </a:pPr>
            <a:r>
              <a:rPr lang="ru-RU" dirty="0" smtClean="0"/>
              <a:t>биотермических ямах.</a:t>
            </a:r>
          </a:p>
          <a:p>
            <a:pPr>
              <a:buNone/>
            </a:pPr>
            <a:r>
              <a:rPr lang="ru-RU" dirty="0" smtClean="0"/>
              <a:t>   Ограничения с </a:t>
            </a:r>
            <a:r>
              <a:rPr lang="ru-RU" dirty="0" err="1" smtClean="0"/>
              <a:t>хоз-ва</a:t>
            </a:r>
            <a:r>
              <a:rPr lang="ru-RU" dirty="0" smtClean="0"/>
              <a:t> снимают через 14 </a:t>
            </a:r>
            <a:r>
              <a:rPr lang="ru-RU" dirty="0" err="1" smtClean="0"/>
              <a:t>дн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после поголовной вакцинации </a:t>
            </a:r>
            <a:r>
              <a:rPr lang="ru-RU" dirty="0" err="1" smtClean="0"/>
              <a:t>ж-х</a:t>
            </a:r>
            <a:r>
              <a:rPr lang="ru-RU" dirty="0" smtClean="0"/>
              <a:t> и послед-</a:t>
            </a:r>
          </a:p>
          <a:p>
            <a:pPr>
              <a:buNone/>
            </a:pPr>
            <a:r>
              <a:rPr lang="ru-RU" dirty="0" smtClean="0"/>
              <a:t>него случая выздоровления или падежа от </a:t>
            </a:r>
          </a:p>
          <a:p>
            <a:pPr>
              <a:buNone/>
            </a:pPr>
            <a:r>
              <a:rPr lang="ru-RU" dirty="0" err="1" smtClean="0"/>
              <a:t>пастереллеза</a:t>
            </a:r>
            <a:r>
              <a:rPr lang="ru-RU" dirty="0" smtClean="0"/>
              <a:t> и проведения комплекса </a:t>
            </a:r>
            <a:r>
              <a:rPr lang="ru-RU" dirty="0" err="1" smtClean="0"/>
              <a:t>меро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приятий с заключительной дезинфекцией.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диагностики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Диагноз на </a:t>
            </a:r>
            <a:r>
              <a:rPr lang="ru-RU" dirty="0" err="1" smtClean="0"/>
              <a:t>пастереллез</a:t>
            </a:r>
            <a:r>
              <a:rPr lang="ru-RU" dirty="0" smtClean="0"/>
              <a:t> устанавливают </a:t>
            </a:r>
          </a:p>
          <a:p>
            <a:pPr>
              <a:buNone/>
            </a:pPr>
            <a:r>
              <a:rPr lang="ru-RU" dirty="0" smtClean="0"/>
              <a:t>комплексно на основании </a:t>
            </a:r>
            <a:r>
              <a:rPr lang="ru-RU" dirty="0" err="1" smtClean="0"/>
              <a:t>эпизоотологиче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ских</a:t>
            </a:r>
            <a:r>
              <a:rPr lang="ru-RU" dirty="0" smtClean="0"/>
              <a:t>, клинических, патологоанатомических</a:t>
            </a:r>
          </a:p>
          <a:p>
            <a:pPr>
              <a:buNone/>
            </a:pPr>
            <a:r>
              <a:rPr lang="ru-RU" dirty="0" smtClean="0"/>
              <a:t>данных и результатов лабораторных </a:t>
            </a:r>
            <a:r>
              <a:rPr lang="ru-RU" dirty="0" err="1" smtClean="0"/>
              <a:t>исследо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в</a:t>
            </a:r>
            <a:r>
              <a:rPr lang="ru-RU" smtClean="0"/>
              <a:t>аний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Эпизоотологические данные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Согласно</a:t>
            </a:r>
            <a:r>
              <a:rPr lang="ru-RU" b="1" i="1" dirty="0" smtClean="0"/>
              <a:t> эпизоотологическим данным</a:t>
            </a:r>
            <a:r>
              <a:rPr lang="ru-RU" dirty="0" smtClean="0"/>
              <a:t> </a:t>
            </a:r>
            <a:r>
              <a:rPr lang="ru-RU" dirty="0" err="1" smtClean="0"/>
              <a:t>бо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леют</a:t>
            </a:r>
            <a:r>
              <a:rPr lang="ru-RU" dirty="0" smtClean="0"/>
              <a:t> домашние и дикие </a:t>
            </a:r>
            <a:r>
              <a:rPr lang="ru-RU" dirty="0" err="1" smtClean="0"/>
              <a:t>ж-е</a:t>
            </a:r>
            <a:r>
              <a:rPr lang="ru-RU" dirty="0" smtClean="0"/>
              <a:t> всех видов и </a:t>
            </a:r>
            <a:r>
              <a:rPr lang="ru-RU" dirty="0" err="1" smtClean="0"/>
              <a:t>че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ловек</a:t>
            </a:r>
            <a:r>
              <a:rPr lang="ru-RU" dirty="0" smtClean="0"/>
              <a:t>. Молодняк более восприимчив. </a:t>
            </a:r>
            <a:r>
              <a:rPr lang="ru-RU" dirty="0" err="1" smtClean="0"/>
              <a:t>Инфек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ция</a:t>
            </a:r>
            <a:r>
              <a:rPr lang="ru-RU" dirty="0" smtClean="0"/>
              <a:t> среди кроликов и кур проявляется в виде</a:t>
            </a:r>
          </a:p>
          <a:p>
            <a:pPr>
              <a:buNone/>
            </a:pPr>
            <a:r>
              <a:rPr lang="ru-RU" dirty="0" smtClean="0"/>
              <a:t>эпизоотий, у др. видов </a:t>
            </a:r>
            <a:r>
              <a:rPr lang="ru-RU" dirty="0" err="1" smtClean="0"/>
              <a:t>ж-х</a:t>
            </a:r>
            <a:r>
              <a:rPr lang="ru-RU" dirty="0" smtClean="0"/>
              <a:t> в виде </a:t>
            </a:r>
            <a:r>
              <a:rPr lang="ru-RU" dirty="0" err="1" smtClean="0"/>
              <a:t>эпизооти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ческих</a:t>
            </a:r>
            <a:r>
              <a:rPr lang="ru-RU" dirty="0" smtClean="0"/>
              <a:t> вспышек. Болезнь характеризуется </a:t>
            </a:r>
          </a:p>
          <a:p>
            <a:pPr>
              <a:buNone/>
            </a:pPr>
            <a:r>
              <a:rPr lang="ru-RU" dirty="0" smtClean="0"/>
              <a:t>стационарностью.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Источник возбудителя инфекции больные и</a:t>
            </a:r>
          </a:p>
          <a:p>
            <a:pPr>
              <a:buNone/>
            </a:pPr>
            <a:r>
              <a:rPr lang="ru-RU" dirty="0" smtClean="0"/>
              <a:t>переболевшие </a:t>
            </a:r>
            <a:r>
              <a:rPr lang="ru-RU" dirty="0" err="1" smtClean="0"/>
              <a:t>ж-е</a:t>
            </a:r>
            <a:r>
              <a:rPr lang="ru-RU" dirty="0" smtClean="0"/>
              <a:t>, </a:t>
            </a:r>
            <a:r>
              <a:rPr lang="ru-RU" dirty="0" err="1" smtClean="0"/>
              <a:t>пастереллоносители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У больных </a:t>
            </a:r>
            <a:r>
              <a:rPr lang="ru-RU" dirty="0" err="1" smtClean="0"/>
              <a:t>ж-х</a:t>
            </a:r>
            <a:r>
              <a:rPr lang="ru-RU" dirty="0" smtClean="0"/>
              <a:t> возбудитель выделяется с </a:t>
            </a:r>
          </a:p>
          <a:p>
            <a:pPr>
              <a:buNone/>
            </a:pPr>
            <a:r>
              <a:rPr lang="ru-RU" dirty="0" smtClean="0"/>
              <a:t>истечением из носа, выдыхаемым воздухом,</a:t>
            </a:r>
          </a:p>
          <a:p>
            <a:pPr>
              <a:buNone/>
            </a:pPr>
            <a:r>
              <a:rPr lang="ru-RU" dirty="0" smtClean="0"/>
              <a:t>слюной, молоком, фекалиями.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Клинические признаки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болезни зависят от  течения- </a:t>
            </a:r>
            <a:r>
              <a:rPr lang="ru-RU" dirty="0" err="1" smtClean="0"/>
              <a:t>сверхострого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острого, </a:t>
            </a:r>
            <a:r>
              <a:rPr lang="ru-RU" dirty="0" err="1" smtClean="0"/>
              <a:t>подострого</a:t>
            </a:r>
            <a:r>
              <a:rPr lang="ru-RU" dirty="0" smtClean="0"/>
              <a:t> и хронического.</a:t>
            </a:r>
          </a:p>
          <a:p>
            <a:pPr>
              <a:buNone/>
            </a:pPr>
            <a:r>
              <a:rPr lang="ru-RU" dirty="0" smtClean="0"/>
              <a:t>  У больных </a:t>
            </a:r>
            <a:r>
              <a:rPr lang="ru-RU" dirty="0" err="1" smtClean="0"/>
              <a:t>ж-х</a:t>
            </a:r>
            <a:r>
              <a:rPr lang="ru-RU" dirty="0" smtClean="0"/>
              <a:t> резко повышается </a:t>
            </a:r>
            <a:r>
              <a:rPr lang="ru-RU" dirty="0" err="1" smtClean="0"/>
              <a:t>температу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ра</a:t>
            </a:r>
            <a:r>
              <a:rPr lang="ru-RU" dirty="0" smtClean="0"/>
              <a:t> тела, нарушаются функции со стороны </a:t>
            </a:r>
            <a:r>
              <a:rPr lang="ru-RU" dirty="0" err="1" smtClean="0"/>
              <a:t>ды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хательной</a:t>
            </a:r>
            <a:r>
              <a:rPr lang="ru-RU" dirty="0" smtClean="0"/>
              <a:t> системы и ЖКТ.</a:t>
            </a:r>
          </a:p>
          <a:p>
            <a:pPr>
              <a:buNone/>
            </a:pPr>
            <a:r>
              <a:rPr lang="ru-RU" dirty="0" smtClean="0"/>
              <a:t>  При </a:t>
            </a:r>
            <a:r>
              <a:rPr lang="ru-RU" dirty="0" err="1" smtClean="0"/>
              <a:t>сверхостром</a:t>
            </a:r>
            <a:r>
              <a:rPr lang="ru-RU" dirty="0" smtClean="0"/>
              <a:t> течении симптомы не </a:t>
            </a:r>
            <a:r>
              <a:rPr lang="ru-RU" dirty="0" err="1" smtClean="0"/>
              <a:t>успе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вают</a:t>
            </a:r>
            <a:r>
              <a:rPr lang="ru-RU" dirty="0" smtClean="0"/>
              <a:t> развиться и </a:t>
            </a:r>
            <a:r>
              <a:rPr lang="ru-RU" dirty="0" err="1" smtClean="0"/>
              <a:t>ж-е</a:t>
            </a:r>
            <a:r>
              <a:rPr lang="ru-RU" dirty="0" smtClean="0"/>
              <a:t> погибают внезапно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&amp;Pcy;&amp;ocy;&amp;khcy;&amp;ocy;&amp;zhcy;&amp;iecy;&amp;iecy; &amp;icy;&amp;zcy;&amp;ocy;&amp;bcy;&amp;rcy;&amp;acy;&amp;zhcy;&amp;iecy;&amp;ncy;&amp;icy;&amp;iecy;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928802"/>
            <a:ext cx="5814060" cy="332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 признаками нервных и </a:t>
            </a:r>
            <a:r>
              <a:rPr lang="ru-RU" dirty="0" err="1" smtClean="0"/>
              <a:t>сердечно-сосудистых</a:t>
            </a:r>
            <a:r>
              <a:rPr lang="ru-RU" dirty="0" smtClean="0"/>
              <a:t> </a:t>
            </a:r>
            <a:r>
              <a:rPr lang="ru-RU" dirty="0" err="1" smtClean="0"/>
              <a:t>растройств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При более затяжном течении отмечают ко-</a:t>
            </a:r>
          </a:p>
          <a:p>
            <a:pPr>
              <a:buNone/>
            </a:pPr>
            <a:r>
              <a:rPr lang="ru-RU" dirty="0" smtClean="0"/>
              <a:t>литы, конъюнктивиты, диареи, мышечную </a:t>
            </a:r>
          </a:p>
          <a:p>
            <a:pPr>
              <a:buNone/>
            </a:pPr>
            <a:r>
              <a:rPr lang="ru-RU" dirty="0" smtClean="0"/>
              <a:t>дрожь, серозно-катаральные риниты, </a:t>
            </a:r>
            <a:r>
              <a:rPr lang="ru-RU" dirty="0" err="1" smtClean="0"/>
              <a:t>истече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ния</a:t>
            </a:r>
            <a:r>
              <a:rPr lang="ru-RU" dirty="0" smtClean="0"/>
              <a:t> из носа, сухой болезненный кашель.</a:t>
            </a:r>
          </a:p>
          <a:p>
            <a:pPr>
              <a:buNone/>
            </a:pPr>
            <a:r>
              <a:rPr lang="ru-RU" dirty="0" smtClean="0"/>
              <a:t>  В зависимости от развития патологического</a:t>
            </a:r>
          </a:p>
          <a:p>
            <a:pPr>
              <a:buNone/>
            </a:pPr>
            <a:r>
              <a:rPr lang="ru-RU" dirty="0" smtClean="0"/>
              <a:t>процесса различают </a:t>
            </a:r>
            <a:r>
              <a:rPr lang="ru-RU" dirty="0" err="1" smtClean="0"/>
              <a:t>отечную,грудную</a:t>
            </a:r>
            <a:r>
              <a:rPr lang="ru-RU" dirty="0" smtClean="0"/>
              <a:t>, </a:t>
            </a:r>
            <a:r>
              <a:rPr lang="ru-RU" dirty="0" err="1" smtClean="0"/>
              <a:t>кише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чную</a:t>
            </a:r>
            <a:r>
              <a:rPr lang="ru-RU" dirty="0" smtClean="0"/>
              <a:t> формы болезни.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Патологоанатомические изменения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Зависят от продолжительности и формы </a:t>
            </a:r>
            <a:r>
              <a:rPr lang="ru-RU" dirty="0" err="1" smtClean="0"/>
              <a:t>бо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лезни</a:t>
            </a:r>
            <a:r>
              <a:rPr lang="ru-RU" dirty="0" smtClean="0"/>
              <a:t>. У павших </a:t>
            </a:r>
            <a:r>
              <a:rPr lang="ru-RU" dirty="0" err="1" smtClean="0"/>
              <a:t>ж-х</a:t>
            </a:r>
            <a:r>
              <a:rPr lang="ru-RU" dirty="0" smtClean="0"/>
              <a:t> обнаруживают </a:t>
            </a:r>
            <a:r>
              <a:rPr lang="ru-RU" dirty="0" err="1" smtClean="0"/>
              <a:t>кровоизли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яния</a:t>
            </a:r>
            <a:r>
              <a:rPr lang="ru-RU" dirty="0" smtClean="0"/>
              <a:t> во внутренних органах. Печень и почки</a:t>
            </a:r>
          </a:p>
          <a:p>
            <a:pPr>
              <a:buNone/>
            </a:pPr>
            <a:r>
              <a:rPr lang="ru-RU" dirty="0" smtClean="0"/>
              <a:t>  перерождены, с очагами некроза, селезенка</a:t>
            </a:r>
          </a:p>
          <a:p>
            <a:pPr>
              <a:buNone/>
            </a:pPr>
            <a:r>
              <a:rPr lang="ru-RU" dirty="0" smtClean="0"/>
              <a:t> слегка опухшая, </a:t>
            </a:r>
            <a:r>
              <a:rPr lang="ru-RU" dirty="0" err="1" smtClean="0"/>
              <a:t>лимфоузлы</a:t>
            </a:r>
            <a:r>
              <a:rPr lang="ru-RU" dirty="0" smtClean="0"/>
              <a:t> увеличены, темно-</a:t>
            </a:r>
          </a:p>
          <a:p>
            <a:pPr>
              <a:buNone/>
            </a:pPr>
            <a:r>
              <a:rPr lang="ru-RU" dirty="0" smtClean="0"/>
              <a:t>красного цвета. Легкие отечные, иногда </a:t>
            </a:r>
            <a:r>
              <a:rPr lang="ru-RU" dirty="0" err="1" smtClean="0"/>
              <a:t>отмеча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ют серозно-фибринозный плеврит.</a:t>
            </a:r>
          </a:p>
          <a:p>
            <a:pPr>
              <a:buNone/>
            </a:pPr>
            <a:r>
              <a:rPr lang="ru-RU" dirty="0" smtClean="0"/>
              <a:t>В ЖКТ фибринозно-геморрагическое воспаление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840</Words>
  <PresentationFormat>Экран (4:3)</PresentationFormat>
  <Paragraphs>158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.</vt:lpstr>
      <vt:lpstr>.</vt:lpstr>
      <vt:lpstr>Методы диагностики</vt:lpstr>
      <vt:lpstr>Эпизоотологические данные</vt:lpstr>
      <vt:lpstr>продолжение</vt:lpstr>
      <vt:lpstr>Клинические признаки</vt:lpstr>
      <vt:lpstr>Слайд 7</vt:lpstr>
      <vt:lpstr>продолжение</vt:lpstr>
      <vt:lpstr>Патологоанатомические изменения</vt:lpstr>
      <vt:lpstr>Слайд 10</vt:lpstr>
      <vt:lpstr>Слайд 11</vt:lpstr>
      <vt:lpstr>Лабораторная диагностика</vt:lpstr>
      <vt:lpstr>Слайд 13</vt:lpstr>
      <vt:lpstr>продолжение</vt:lpstr>
      <vt:lpstr>продолжение</vt:lpstr>
      <vt:lpstr>продолжение</vt:lpstr>
      <vt:lpstr>профилактика</vt:lpstr>
      <vt:lpstr>продолжение</vt:lpstr>
      <vt:lpstr>продолжение</vt:lpstr>
      <vt:lpstr>лечение</vt:lpstr>
      <vt:lpstr>Меры борьбы</vt:lpstr>
      <vt:lpstr>продолжение</vt:lpstr>
      <vt:lpstr>продолжение</vt:lpstr>
      <vt:lpstr>продолжение</vt:lpstr>
      <vt:lpstr>продолжение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</dc:creator>
  <cp:lastModifiedBy>Admin</cp:lastModifiedBy>
  <cp:revision>59</cp:revision>
  <dcterms:created xsi:type="dcterms:W3CDTF">2015-03-18T13:01:39Z</dcterms:created>
  <dcterms:modified xsi:type="dcterms:W3CDTF">2019-04-17T05:59:46Z</dcterms:modified>
</cp:coreProperties>
</file>